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57" r:id="rId3"/>
    <p:sldId id="262" r:id="rId4"/>
    <p:sldId id="261" r:id="rId5"/>
    <p:sldId id="263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85AB"/>
    <a:srgbClr val="5CB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63"/>
    <p:restoredTop sz="93317"/>
  </p:normalViewPr>
  <p:slideViewPr>
    <p:cSldViewPr snapToGrid="0" snapToObjects="1">
      <p:cViewPr varScale="1">
        <p:scale>
          <a:sx n="51" d="100"/>
          <a:sy n="51" d="100"/>
        </p:scale>
        <p:origin x="143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B01F1-48CD-9F40-BF46-332325349883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C0C41-D2E9-0944-8C64-F52D2910A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22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not exhaustive lists and I will not profess to know any of the answers. But I would like to get some input from the community at large. Maybe we will find out that we do not need a container build manifest because all of the problems that a manifest is supposed to solve are moot, and that’s OK.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AC0C41-D2E9-0944-8C64-F52D2910A1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73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AC0C41-D2E9-0944-8C64-F52D2910A1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796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we be caring about any of these?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AC0C41-D2E9-0944-8C64-F52D2910A1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74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AC0C41-D2E9-0944-8C64-F52D2910A1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61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902456"/>
            <a:ext cx="6958013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chemeClr val="bg1"/>
                </a:solidFill>
                <a:latin typeface="+mj-lt"/>
                <a:ea typeface="Europa-Bold" charset="0"/>
                <a:cs typeface="Europa-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10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42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2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7" y="11623"/>
            <a:ext cx="10515600" cy="1603931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3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38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47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2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5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0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8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F7656-C5CE-3046-A875-5C0E96C6FD84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53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413" y="2498804"/>
            <a:ext cx="6958013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Container build manifests: what should they look like?</a:t>
            </a:r>
          </a:p>
        </p:txBody>
      </p:sp>
    </p:spTree>
    <p:extLst>
      <p:ext uri="{BB962C8B-B14F-4D97-AF65-F5344CB8AC3E}">
        <p14:creationId xmlns:p14="http://schemas.microsoft.com/office/powerpoint/2010/main" val="5678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10A46A-50F3-D240-B0A7-F646172F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F65539-A01C-144E-A152-3B89C7FB57AC}"/>
              </a:ext>
            </a:extLst>
          </p:cNvPr>
          <p:cNvSpPr txBox="1"/>
          <p:nvPr/>
        </p:nvSpPr>
        <p:spPr>
          <a:xfrm>
            <a:off x="609596" y="1908314"/>
            <a:ext cx="111053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Do we need declarative container builds?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If we do, what would that declaration look like?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Are there any tools/projects that meet or come close to these requirements?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82BE8-B8A5-3548-AB12-23281FB4A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3" y="0"/>
            <a:ext cx="10515600" cy="1603931"/>
          </a:xfrm>
        </p:spPr>
        <p:txBody>
          <a:bodyPr/>
          <a:lstStyle/>
          <a:p>
            <a:r>
              <a:rPr lang="en-US" dirty="0"/>
              <a:t>Who am I and what am I selling?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794E7C-6690-8043-8B64-C99397567C50}"/>
              </a:ext>
            </a:extLst>
          </p:cNvPr>
          <p:cNvSpPr txBox="1"/>
          <p:nvPr/>
        </p:nvSpPr>
        <p:spPr>
          <a:xfrm>
            <a:off x="609596" y="1908314"/>
            <a:ext cx="11105325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Maintainer of Tern (</a:t>
            </a:r>
            <a:r>
              <a:rPr lang="en-US" sz="3200" dirty="0" err="1">
                <a:solidFill>
                  <a:srgbClr val="002060"/>
                </a:solidFill>
              </a:rPr>
              <a:t>github.com</a:t>
            </a:r>
            <a:r>
              <a:rPr lang="en-US" sz="3200" dirty="0">
                <a:solidFill>
                  <a:srgbClr val="002060"/>
                </a:solidFill>
              </a:rPr>
              <a:t>/</a:t>
            </a:r>
            <a:r>
              <a:rPr lang="en-US" sz="3200" dirty="0" err="1">
                <a:solidFill>
                  <a:srgbClr val="002060"/>
                </a:solidFill>
              </a:rPr>
              <a:t>vmware</a:t>
            </a:r>
            <a:r>
              <a:rPr lang="en-US" sz="3200" dirty="0">
                <a:solidFill>
                  <a:srgbClr val="002060"/>
                </a:solidFill>
              </a:rPr>
              <a:t>/tern): a container image inspection tool for OSS compliance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Made isolated development environments using Docker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4 years in DevOps for embedded systems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2060"/>
                </a:solidFill>
              </a:rPr>
              <a:t>Discuss good housekeeping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10A46A-50F3-D240-B0A7-F646172F5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7" y="11623"/>
            <a:ext cx="7529261" cy="1603931"/>
          </a:xfrm>
        </p:spPr>
        <p:txBody>
          <a:bodyPr>
            <a:normAutofit/>
          </a:bodyPr>
          <a:lstStyle/>
          <a:p>
            <a:r>
              <a:rPr lang="en-US" sz="4000" dirty="0"/>
              <a:t>Declarative container builds: Who cares?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F65539-A01C-144E-A152-3B89C7FB57AC}"/>
              </a:ext>
            </a:extLst>
          </p:cNvPr>
          <p:cNvSpPr txBox="1"/>
          <p:nvPr/>
        </p:nvSpPr>
        <p:spPr>
          <a:xfrm>
            <a:off x="609597" y="1885514"/>
            <a:ext cx="1110532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Who needs Reproducible Builds?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Quick diff debugging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Software Provenance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</a:rPr>
              <a:t>Auditing: IP, Security, Standards and Processes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Container builders are treated like package managers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…except they aren’t very good at 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636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10A46A-50F3-D240-B0A7-F646172F5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7" y="11623"/>
            <a:ext cx="9554820" cy="1603931"/>
          </a:xfrm>
        </p:spPr>
        <p:txBody>
          <a:bodyPr/>
          <a:lstStyle/>
          <a:p>
            <a:r>
              <a:rPr lang="en-US" dirty="0"/>
              <a:t>Requirements for a manifest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F65539-A01C-144E-A152-3B89C7FB57AC}"/>
              </a:ext>
            </a:extLst>
          </p:cNvPr>
          <p:cNvSpPr txBox="1"/>
          <p:nvPr/>
        </p:nvSpPr>
        <p:spPr>
          <a:xfrm>
            <a:off x="609598" y="1615554"/>
            <a:ext cx="5001494" cy="592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Inputs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Env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vars</a:t>
            </a:r>
            <a:endParaRPr lang="en-US" dirty="0">
              <a:solidFill>
                <a:srgbClr val="002060"/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filesystem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source code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binaries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SCM tag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Outputs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tarball</a:t>
            </a:r>
            <a:endParaRPr lang="en-US" dirty="0">
              <a:solidFill>
                <a:srgbClr val="002060"/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changelog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Conditions for Use and Distribution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License Compliance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Regulatory Compliance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Export Controls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0361A3-4634-5946-A7CA-EC0648556751}"/>
              </a:ext>
            </a:extLst>
          </p:cNvPr>
          <p:cNvSpPr txBox="1"/>
          <p:nvPr/>
        </p:nvSpPr>
        <p:spPr>
          <a:xfrm>
            <a:off x="6269338" y="1615554"/>
            <a:ext cx="5001494" cy="6401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Human Readable Identifiers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Project/Product name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Version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Owner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Run time requirements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runtime </a:t>
            </a:r>
            <a:r>
              <a:rPr lang="en-US" sz="2000" dirty="0" err="1">
                <a:solidFill>
                  <a:srgbClr val="002060"/>
                </a:solidFill>
              </a:rPr>
              <a:t>env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err="1">
                <a:solidFill>
                  <a:srgbClr val="002060"/>
                </a:solidFill>
              </a:rPr>
              <a:t>vars</a:t>
            </a:r>
            <a:endParaRPr lang="en-US" sz="2000" dirty="0">
              <a:solidFill>
                <a:srgbClr val="002060"/>
              </a:solidFill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runtime credentials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persistent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Metadata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Inputs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Permissions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Output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build number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Test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Materials, products, </a:t>
            </a:r>
            <a:r>
              <a:rPr lang="en-US" sz="2000" dirty="0" err="1">
                <a:solidFill>
                  <a:srgbClr val="002060"/>
                </a:solidFill>
              </a:rPr>
              <a:t>env</a:t>
            </a:r>
            <a:r>
              <a:rPr lang="en-US" sz="2000" dirty="0">
                <a:solidFill>
                  <a:srgbClr val="002060"/>
                </a:solidFill>
              </a:rPr>
              <a:t>, byproducts</a:t>
            </a:r>
          </a:p>
        </p:txBody>
      </p:sp>
    </p:spTree>
    <p:extLst>
      <p:ext uri="{BB962C8B-B14F-4D97-AF65-F5344CB8AC3E}">
        <p14:creationId xmlns:p14="http://schemas.microsoft.com/office/powerpoint/2010/main" val="4026638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5EC5-5DBE-C243-8EFA-3C2D1C300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7" y="11623"/>
            <a:ext cx="10515600" cy="1251785"/>
          </a:xfrm>
        </p:spPr>
        <p:txBody>
          <a:bodyPr/>
          <a:lstStyle/>
          <a:p>
            <a:r>
              <a:rPr lang="en-US" dirty="0"/>
              <a:t>Tools that meet or come close?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A0278DD-A180-9548-BB48-760D72163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738573"/>
              </p:ext>
            </p:extLst>
          </p:nvPr>
        </p:nvGraphicFramePr>
        <p:xfrm>
          <a:off x="105479" y="1487482"/>
          <a:ext cx="11816623" cy="6140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8360">
                  <a:extLst>
                    <a:ext uri="{9D8B030D-6E8A-4147-A177-3AD203B41FA5}">
                      <a16:colId xmlns:a16="http://schemas.microsoft.com/office/drawing/2014/main" val="4146528267"/>
                    </a:ext>
                  </a:extLst>
                </a:gridCol>
                <a:gridCol w="1483516">
                  <a:extLst>
                    <a:ext uri="{9D8B030D-6E8A-4147-A177-3AD203B41FA5}">
                      <a16:colId xmlns:a16="http://schemas.microsoft.com/office/drawing/2014/main" val="819352779"/>
                    </a:ext>
                  </a:extLst>
                </a:gridCol>
                <a:gridCol w="2461290">
                  <a:extLst>
                    <a:ext uri="{9D8B030D-6E8A-4147-A177-3AD203B41FA5}">
                      <a16:colId xmlns:a16="http://schemas.microsoft.com/office/drawing/2014/main" val="2149484152"/>
                    </a:ext>
                  </a:extLst>
                </a:gridCol>
                <a:gridCol w="1677385">
                  <a:extLst>
                    <a:ext uri="{9D8B030D-6E8A-4147-A177-3AD203B41FA5}">
                      <a16:colId xmlns:a16="http://schemas.microsoft.com/office/drawing/2014/main" val="2885912580"/>
                    </a:ext>
                  </a:extLst>
                </a:gridCol>
                <a:gridCol w="1997691">
                  <a:extLst>
                    <a:ext uri="{9D8B030D-6E8A-4147-A177-3AD203B41FA5}">
                      <a16:colId xmlns:a16="http://schemas.microsoft.com/office/drawing/2014/main" val="2446049381"/>
                    </a:ext>
                  </a:extLst>
                </a:gridCol>
                <a:gridCol w="1618381">
                  <a:extLst>
                    <a:ext uri="{9D8B030D-6E8A-4147-A177-3AD203B41FA5}">
                      <a16:colId xmlns:a16="http://schemas.microsoft.com/office/drawing/2014/main" val="3733118323"/>
                    </a:ext>
                  </a:extLst>
                </a:gridCol>
              </a:tblGrid>
              <a:tr h="636850">
                <a:tc>
                  <a:txBody>
                    <a:bodyPr/>
                    <a:lstStyle/>
                    <a:p>
                      <a:r>
                        <a:rPr lang="en-US" dirty="0"/>
                        <a:t>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Habitat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Helm/Draft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Buildkit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063598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Managed build </a:t>
                      </a:r>
                      <a:r>
                        <a:rPr lang="en-US" sz="1600" dirty="0" err="1"/>
                        <a:t>env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 (via </a:t>
                      </a:r>
                      <a:r>
                        <a:rPr lang="en-US" sz="1600" dirty="0" err="1"/>
                        <a:t>Dockerfile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 (provides LLB for config)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397956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Fixed dependency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 (apart from </a:t>
                      </a:r>
                      <a:r>
                        <a:rPr lang="en-US" sz="1600" dirty="0" err="1"/>
                        <a:t>unionfs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 (</a:t>
                      </a:r>
                      <a:r>
                        <a:rPr lang="en-US" sz="1600" dirty="0" err="1"/>
                        <a:t>plan.sh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  <a:p>
                      <a:r>
                        <a:rPr lang="en-US" sz="1600" dirty="0"/>
                        <a:t>(Maven/Gradle)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 (‘dependencies’ are thought of as container images)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968795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Reproducible base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Unsure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401979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Software metadata</a:t>
                      </a:r>
                    </a:p>
                    <a:p>
                      <a:r>
                        <a:rPr lang="en-US" sz="1600" dirty="0"/>
                        <a:t>(app and dependencies)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857849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Declarative inputs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</a:t>
                      </a:r>
                    </a:p>
                    <a:p>
                      <a:r>
                        <a:rPr lang="en-US" sz="1600" dirty="0"/>
                        <a:t>(only for base image)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 (only for java app)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Some (mostly for </a:t>
                      </a:r>
                      <a:r>
                        <a:rPr lang="en-US" sz="1600" dirty="0" err="1"/>
                        <a:t>src</a:t>
                      </a:r>
                      <a:r>
                        <a:rPr lang="en-US" sz="1600" dirty="0"/>
                        <a:t> and </a:t>
                      </a:r>
                      <a:r>
                        <a:rPr lang="en-US" sz="1600" dirty="0" err="1"/>
                        <a:t>dst</a:t>
                      </a:r>
                      <a:r>
                        <a:rPr lang="en-US" sz="1600" dirty="0"/>
                        <a:t> of containers)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Unsure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771245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r>
                        <a:rPr lang="en-US" sz="1600" dirty="0"/>
                        <a:t>Machine readable outputs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Maybe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 (produces .hart files which are non-standard)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Maybe (Docker container)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Maybe (container image)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5608940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870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1543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9612</TotalTime>
  <Words>408</Words>
  <Application>Microsoft Macintosh PowerPoint</Application>
  <PresentationFormat>Widescreen</PresentationFormat>
  <Paragraphs>100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Europa-Bold</vt:lpstr>
      <vt:lpstr>Office Theme</vt:lpstr>
      <vt:lpstr>Container build manifests: what should they look like?</vt:lpstr>
      <vt:lpstr>Agenda</vt:lpstr>
      <vt:lpstr>Who am I and what am I selling?</vt:lpstr>
      <vt:lpstr>Declarative container builds: Who cares?</vt:lpstr>
      <vt:lpstr>Requirements for a manifest</vt:lpstr>
      <vt:lpstr>Tools that meet or come close?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Contini</dc:creator>
  <cp:lastModifiedBy>Nisha Kumar</cp:lastModifiedBy>
  <cp:revision>50</cp:revision>
  <dcterms:created xsi:type="dcterms:W3CDTF">2018-08-06T21:23:14Z</dcterms:created>
  <dcterms:modified xsi:type="dcterms:W3CDTF">2018-12-11T22:19:30Z</dcterms:modified>
</cp:coreProperties>
</file>

<file path=docProps/thumbnail.jpeg>
</file>